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1273" autoAdjust="0"/>
  </p:normalViewPr>
  <p:slideViewPr>
    <p:cSldViewPr snapToGrid="0">
      <p:cViewPr varScale="1">
        <p:scale>
          <a:sx n="67" d="100"/>
          <a:sy n="67" d="100"/>
        </p:scale>
        <p:origin x="7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6FCE23-D98E-4ADC-8A0F-C019BF1D5469}"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386549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FCE23-D98E-4ADC-8A0F-C019BF1D5469}"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140842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FCE23-D98E-4ADC-8A0F-C019BF1D5469}"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348092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FCE23-D98E-4ADC-8A0F-C019BF1D5469}"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87620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6FCE23-D98E-4ADC-8A0F-C019BF1D5469}"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343725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6FCE23-D98E-4ADC-8A0F-C019BF1D5469}" type="datetimeFigureOut">
              <a:rPr lang="en-GB" smtClean="0"/>
              <a:t>07/12/2021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360986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6FCE23-D98E-4ADC-8A0F-C019BF1D5469}" type="datetimeFigureOut">
              <a:rPr lang="en-GB" smtClean="0"/>
              <a:t>07/12/2021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311726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6FCE23-D98E-4ADC-8A0F-C019BF1D5469}" type="datetimeFigureOut">
              <a:rPr lang="en-GB" smtClean="0"/>
              <a:t>07/12/2021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147170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FCE23-D98E-4ADC-8A0F-C019BF1D5469}" type="datetimeFigureOut">
              <a:rPr lang="en-GB" smtClean="0"/>
              <a:t>07/12/2021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223357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6FCE23-D98E-4ADC-8A0F-C019BF1D5469}" type="datetimeFigureOut">
              <a:rPr lang="en-GB" smtClean="0"/>
              <a:t>07/12/2021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315136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6FCE23-D98E-4ADC-8A0F-C019BF1D5469}" type="datetimeFigureOut">
              <a:rPr lang="en-GB" smtClean="0"/>
              <a:t>07/12/2021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465AA-15F0-492F-A462-EC141D73882E}" type="slidenum">
              <a:rPr lang="en-GB" smtClean="0"/>
              <a:t>‹#›</a:t>
            </a:fld>
            <a:endParaRPr lang="en-GB"/>
          </a:p>
        </p:txBody>
      </p:sp>
    </p:spTree>
    <p:extLst>
      <p:ext uri="{BB962C8B-B14F-4D97-AF65-F5344CB8AC3E}">
        <p14:creationId xmlns:p14="http://schemas.microsoft.com/office/powerpoint/2010/main" val="360893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FCE23-D98E-4ADC-8A0F-C019BF1D5469}" type="datetimeFigureOut">
              <a:rPr lang="en-GB" smtClean="0"/>
              <a:t>07/12/2021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465AA-15F0-492F-A462-EC141D73882E}" type="slidenum">
              <a:rPr lang="en-GB" smtClean="0"/>
              <a:t>‹#›</a:t>
            </a:fld>
            <a:endParaRPr lang="en-GB"/>
          </a:p>
        </p:txBody>
      </p:sp>
    </p:spTree>
    <p:extLst>
      <p:ext uri="{BB962C8B-B14F-4D97-AF65-F5344CB8AC3E}">
        <p14:creationId xmlns:p14="http://schemas.microsoft.com/office/powerpoint/2010/main" val="158083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Bahnschrift Light Condensed" panose="020B0502040204020203" pitchFamily="34" charset="0"/>
              </a:rPr>
              <a:t>Different Popular Hairstyles </a:t>
            </a:r>
            <a:r>
              <a:rPr lang="en-GB" b="1" dirty="0">
                <a:latin typeface="Bahnschrift Light Condensed" panose="020B0502040204020203" pitchFamily="34" charset="0"/>
              </a:rPr>
              <a:t>T</a:t>
            </a:r>
            <a:r>
              <a:rPr lang="en-GB" b="1" dirty="0" smtClean="0">
                <a:latin typeface="Bahnschrift Light Condensed" panose="020B0502040204020203" pitchFamily="34" charset="0"/>
              </a:rPr>
              <a:t>hrough </a:t>
            </a:r>
            <a:r>
              <a:rPr lang="en-GB" b="1" dirty="0">
                <a:latin typeface="Bahnschrift Light Condensed" panose="020B0502040204020203" pitchFamily="34" charset="0"/>
              </a:rPr>
              <a:t>T</a:t>
            </a:r>
            <a:r>
              <a:rPr lang="en-GB" b="1" dirty="0" smtClean="0">
                <a:latin typeface="Bahnschrift Light Condensed" panose="020B0502040204020203" pitchFamily="34" charset="0"/>
              </a:rPr>
              <a:t>he Decade!</a:t>
            </a:r>
            <a:endParaRPr lang="en-GB" b="1" dirty="0">
              <a:latin typeface="Bahnschrift Light Condensed" panose="020B0502040204020203" pitchFamily="34" charset="0"/>
            </a:endParaRPr>
          </a:p>
        </p:txBody>
      </p:sp>
      <p:sp>
        <p:nvSpPr>
          <p:cNvPr id="3" name="Subtitle 2"/>
          <p:cNvSpPr>
            <a:spLocks noGrp="1"/>
          </p:cNvSpPr>
          <p:nvPr>
            <p:ph type="subTitle" idx="1"/>
          </p:nvPr>
        </p:nvSpPr>
        <p:spPr>
          <a:xfrm>
            <a:off x="-2812473" y="5624802"/>
            <a:ext cx="9144000" cy="1655762"/>
          </a:xfrm>
        </p:spPr>
        <p:txBody>
          <a:bodyPr/>
          <a:lstStyle/>
          <a:p>
            <a:r>
              <a:rPr lang="en-GB" dirty="0" smtClean="0"/>
              <a:t>By </a:t>
            </a:r>
            <a:r>
              <a:rPr lang="en-GB" dirty="0" err="1" smtClean="0"/>
              <a:t>Hawa</a:t>
            </a:r>
            <a:r>
              <a:rPr lang="en-GB" dirty="0" smtClean="0"/>
              <a:t> and </a:t>
            </a:r>
            <a:r>
              <a:rPr lang="en-GB" dirty="0" err="1" smtClean="0"/>
              <a:t>Malayeka</a:t>
            </a:r>
            <a:endParaRPr lang="en-GB" dirty="0"/>
          </a:p>
        </p:txBody>
      </p:sp>
    </p:spTree>
    <p:extLst>
      <p:ext uri="{BB962C8B-B14F-4D97-AF65-F5344CB8AC3E}">
        <p14:creationId xmlns:p14="http://schemas.microsoft.com/office/powerpoint/2010/main" val="40436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latin typeface="Bahnschrift SemiBold" panose="020B0502040204020203" pitchFamily="34" charset="0"/>
              </a:rPr>
              <a:t>Classic Finger Curls (30s</a:t>
            </a:r>
            <a:endParaRPr lang="en-GB" sz="3600" dirty="0">
              <a:latin typeface="Bahnschrift SemiBold" panose="020B0502040204020203" pitchFamily="34" charset="0"/>
            </a:endParaRPr>
          </a:p>
        </p:txBody>
      </p:sp>
      <p:sp>
        <p:nvSpPr>
          <p:cNvPr id="4" name="Text Placeholder 3"/>
          <p:cNvSpPr>
            <a:spLocks noGrp="1"/>
          </p:cNvSpPr>
          <p:nvPr>
            <p:ph type="body" sz="half" idx="2"/>
          </p:nvPr>
        </p:nvSpPr>
        <p:spPr>
          <a:xfrm>
            <a:off x="839787" y="2195946"/>
            <a:ext cx="3932237" cy="4232564"/>
          </a:xfrm>
        </p:spPr>
        <p:txBody>
          <a:bodyPr>
            <a:normAutofit fontScale="70000" lnSpcReduction="20000"/>
          </a:bodyPr>
          <a:lstStyle/>
          <a:p>
            <a:r>
              <a:rPr lang="en-GB" sz="3200" dirty="0" smtClean="0">
                <a:latin typeface="Bahnschrift" panose="020B0502040204020203" pitchFamily="34" charset="0"/>
                <a:cs typeface="Arial" panose="020B0604020202020204" pitchFamily="34" charset="0"/>
              </a:rPr>
              <a:t>A finger wave is a method of setting hair into waves (curls) that was popular in the early 1930s and again in the late 1990s in North America and Europe. Silver screen actresses such as Josephine Baker and Bette Davis are credited with the original popularity of finger waves. </a:t>
            </a:r>
          </a:p>
          <a:p>
            <a:r>
              <a:rPr lang="en-GB" sz="3200" dirty="0" smtClean="0">
                <a:latin typeface="Bahnschrift" panose="020B0502040204020203" pitchFamily="34" charset="0"/>
                <a:cs typeface="Arial" panose="020B0604020202020204" pitchFamily="34" charset="0"/>
              </a:rPr>
              <a:t>Finger waves were developed in the 1930s to add style to, and soften the hard appearance of, the bobbed hairstyles that became very popular during the flapper period.</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p>
          <a:p>
            <a:endParaRPr lang="en-GB" dirty="0"/>
          </a:p>
        </p:txBody>
      </p:sp>
      <p:pic>
        <p:nvPicPr>
          <p:cNvPr id="1028" name="Picture 4" descr="Finger wave - Wikipedia"/>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5275" b="25275"/>
          <a:stretch>
            <a:fillRect/>
          </a:stretch>
        </p:blipFill>
        <p:spPr bwMode="auto">
          <a:xfrm>
            <a:off x="5280025" y="457201"/>
            <a:ext cx="6172200" cy="541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1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1" y="4826217"/>
            <a:ext cx="2722606" cy="1006551"/>
          </a:xfrm>
        </p:spPr>
        <p:txBody>
          <a:bodyPr/>
          <a:lstStyle/>
          <a:p>
            <a:endParaRPr lang="en-GB" dirty="0"/>
          </a:p>
        </p:txBody>
      </p:sp>
      <p:sp>
        <p:nvSpPr>
          <p:cNvPr id="3" name="Picture Placeholder 2"/>
          <p:cNvSpPr>
            <a:spLocks noGrp="1"/>
          </p:cNvSpPr>
          <p:nvPr>
            <p:ph type="pic" idx="1"/>
          </p:nvPr>
        </p:nvSpPr>
        <p:spPr/>
      </p:sp>
      <p:pic>
        <p:nvPicPr>
          <p:cNvPr id="2050" name="Picture 2" descr="Victory Rolls Through the Years – The 1940s Style that Lives On - H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581891"/>
            <a:ext cx="6343794" cy="5287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251" y="1898670"/>
            <a:ext cx="4309774" cy="3970318"/>
          </a:xfrm>
          <a:prstGeom prst="rect">
            <a:avLst/>
          </a:prstGeom>
        </p:spPr>
        <p:txBody>
          <a:bodyPr wrap="square">
            <a:spAutoFit/>
          </a:bodyPr>
          <a:lstStyle/>
          <a:p>
            <a:r>
              <a:rPr lang="en-GB" dirty="0">
                <a:latin typeface="Bahnschrift SemiBold" panose="020B0502040204020203" pitchFamily="34" charset="0"/>
              </a:rPr>
              <a:t>Victory rolls are a women's hairstyle that was popular from 1940 to 1945, characterized by voluminous curls of hair that are either on top of the head or frame the face. Victory rolls are closely associated with the pin-up look and are achieved using various backcombing, rolling, pinning, and curling techniques.</a:t>
            </a:r>
          </a:p>
          <a:p>
            <a:r>
              <a:rPr lang="en-GB" dirty="0">
                <a:latin typeface="Bahnschrift SemiBold" panose="020B0502040204020203" pitchFamily="34" charset="0"/>
              </a:rPr>
              <a:t>The creator of the victory rolls is unknown, but several theories exist on the style's origins. The hairstyle has received a resurgence in popularity via themed parties and the swing dance scene.</a:t>
            </a:r>
          </a:p>
        </p:txBody>
      </p:sp>
      <p:sp>
        <p:nvSpPr>
          <p:cNvPr id="6" name="TextBox 5"/>
          <p:cNvSpPr txBox="1"/>
          <p:nvPr/>
        </p:nvSpPr>
        <p:spPr>
          <a:xfrm>
            <a:off x="327170" y="618976"/>
            <a:ext cx="4209327" cy="1200329"/>
          </a:xfrm>
          <a:prstGeom prst="rect">
            <a:avLst/>
          </a:prstGeom>
          <a:noFill/>
        </p:spPr>
        <p:txBody>
          <a:bodyPr wrap="square" rtlCol="0">
            <a:spAutoFit/>
          </a:bodyPr>
          <a:lstStyle/>
          <a:p>
            <a:pPr algn="ctr"/>
            <a:r>
              <a:rPr lang="en-GB" sz="3600" dirty="0" smtClean="0">
                <a:latin typeface="Algerian" panose="04020705040A02060702" pitchFamily="82" charset="0"/>
              </a:rPr>
              <a:t>Victory rolls (40s</a:t>
            </a:r>
            <a:endParaRPr lang="en-GB" sz="3600" dirty="0">
              <a:latin typeface="Algerian" panose="04020705040A02060702" pitchFamily="82" charset="0"/>
            </a:endParaRPr>
          </a:p>
        </p:txBody>
      </p:sp>
    </p:spTree>
    <p:extLst>
      <p:ext uri="{BB962C8B-B14F-4D97-AF65-F5344CB8AC3E}">
        <p14:creationId xmlns:p14="http://schemas.microsoft.com/office/powerpoint/2010/main" val="21850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gerian" panose="04020705040A02060702" pitchFamily="82" charset="0"/>
              </a:rPr>
              <a:t>The </a:t>
            </a:r>
            <a:r>
              <a:rPr lang="en-GB" dirty="0">
                <a:latin typeface="Algerian" panose="04020705040A02060702" pitchFamily="82" charset="0"/>
              </a:rPr>
              <a:t>Bouffant</a:t>
            </a:r>
            <a:r>
              <a:rPr lang="en-GB" dirty="0" smtClean="0">
                <a:latin typeface="Algerian" panose="04020705040A02060702" pitchFamily="82" charset="0"/>
              </a:rPr>
              <a:t> (50s</a:t>
            </a:r>
            <a:endParaRPr lang="en-GB" dirty="0">
              <a:latin typeface="Algerian" panose="04020705040A02060702" pitchFamily="82" charset="0"/>
            </a:endParaRPr>
          </a:p>
        </p:txBody>
      </p:sp>
      <p:sp>
        <p:nvSpPr>
          <p:cNvPr id="4" name="Text Placeholder 3"/>
          <p:cNvSpPr>
            <a:spLocks noGrp="1"/>
          </p:cNvSpPr>
          <p:nvPr>
            <p:ph type="body" sz="half" idx="2"/>
          </p:nvPr>
        </p:nvSpPr>
        <p:spPr/>
        <p:txBody>
          <a:bodyPr>
            <a:normAutofit/>
          </a:bodyPr>
          <a:lstStyle/>
          <a:p>
            <a:r>
              <a:rPr lang="en-GB" sz="1800" dirty="0">
                <a:latin typeface="Bahnschrift" panose="020B0502040204020203" pitchFamily="34" charset="0"/>
              </a:rPr>
              <a:t>The style became popular at the beginning of the </a:t>
            </a:r>
            <a:r>
              <a:rPr lang="en-GB" sz="1800" dirty="0" smtClean="0">
                <a:latin typeface="Bahnschrift" panose="020B0502040204020203" pitchFamily="34" charset="0"/>
              </a:rPr>
              <a:t>1950s </a:t>
            </a:r>
            <a:r>
              <a:rPr lang="en-GB" sz="1800" dirty="0">
                <a:latin typeface="Bahnschrift" panose="020B0502040204020203" pitchFamily="34" charset="0"/>
              </a:rPr>
              <a:t>when First </a:t>
            </a:r>
            <a:r>
              <a:rPr lang="en-GB" sz="1800" dirty="0" smtClean="0">
                <a:latin typeface="Bahnschrift" panose="020B0502040204020203" pitchFamily="34" charset="0"/>
              </a:rPr>
              <a:t>Lady Jaqueline Kennedy</a:t>
            </a:r>
            <a:r>
              <a:rPr lang="en-GB" sz="1800" dirty="0">
                <a:latin typeface="Bahnschrift" panose="020B0502040204020203" pitchFamily="34" charset="0"/>
              </a:rPr>
              <a:t> was often photographed with her hair in a bouffant, and her style was widely </a:t>
            </a:r>
            <a:r>
              <a:rPr lang="en-GB" sz="1800" dirty="0" smtClean="0">
                <a:latin typeface="Bahnschrift" panose="020B0502040204020203" pitchFamily="34" charset="0"/>
              </a:rPr>
              <a:t>imitated. Generally </a:t>
            </a:r>
            <a:r>
              <a:rPr lang="en-GB" sz="1800" dirty="0">
                <a:latin typeface="Bahnschrift" panose="020B0502040204020203" pitchFamily="34" charset="0"/>
              </a:rPr>
              <a:t>speaking, by the </a:t>
            </a:r>
            <a:r>
              <a:rPr lang="en-GB" sz="1800" dirty="0" smtClean="0">
                <a:latin typeface="Bahnschrift" panose="020B0502040204020203" pitchFamily="34" charset="0"/>
              </a:rPr>
              <a:t>mid-1950s</a:t>
            </a:r>
            <a:r>
              <a:rPr lang="en-GB" sz="1800" dirty="0">
                <a:latin typeface="Bahnschrift" panose="020B0502040204020203" pitchFamily="34" charset="0"/>
              </a:rPr>
              <a:t>, many well-dressed women and girls were wearing some form of bouffant hairdo, which in one variation or another remained the fashionable norm until supplanted by the geometric bob </a:t>
            </a:r>
            <a:r>
              <a:rPr lang="en-GB" sz="1800" dirty="0" smtClean="0">
                <a:latin typeface="Bahnschrift" panose="020B0502040204020203" pitchFamily="34" charset="0"/>
              </a:rPr>
              <a:t>cut</a:t>
            </a:r>
            <a:r>
              <a:rPr lang="en-GB" sz="1800" dirty="0">
                <a:latin typeface="Bahnschrift" panose="020B0502040204020203" pitchFamily="34" charset="0"/>
              </a:rPr>
              <a:t> at the end of the decade and the looser shag or feathered styles of the early </a:t>
            </a:r>
            <a:r>
              <a:rPr lang="en-GB" sz="1800" dirty="0" smtClean="0">
                <a:latin typeface="Bahnschrift" panose="020B0502040204020203" pitchFamily="34" charset="0"/>
              </a:rPr>
              <a:t>1950s</a:t>
            </a:r>
            <a:r>
              <a:rPr lang="en-GB" sz="1800" dirty="0">
                <a:latin typeface="Bahnschrift" panose="020B0502040204020203" pitchFamily="34" charset="0"/>
              </a:rPr>
              <a:t>.</a:t>
            </a:r>
          </a:p>
        </p:txBody>
      </p:sp>
      <p:pic>
        <p:nvPicPr>
          <p:cNvPr id="3076" name="Picture 4" descr="Parenting Then and Now Podcast"/>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8416" b="184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5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circle(in)">
                                      <p:cBhvr>
                                        <p:cTn id="19"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6" y="457200"/>
            <a:ext cx="4633480" cy="1600200"/>
          </a:xfrm>
        </p:spPr>
        <p:txBody>
          <a:bodyPr>
            <a:normAutofit/>
          </a:bodyPr>
          <a:lstStyle/>
          <a:p>
            <a:r>
              <a:rPr lang="en-GB" sz="5400" dirty="0" smtClean="0">
                <a:latin typeface="Bahnschrift Condensed" panose="020B0502040204020203" pitchFamily="34" charset="0"/>
              </a:rPr>
              <a:t>The bombshell (60s</a:t>
            </a:r>
            <a:endParaRPr lang="en-GB" sz="5400" dirty="0">
              <a:latin typeface="Bahnschrift Condensed" panose="020B0502040204020203" pitchFamily="34" charset="0"/>
            </a:endParaRPr>
          </a:p>
        </p:txBody>
      </p:sp>
      <p:pic>
        <p:nvPicPr>
          <p:cNvPr id="5" name="Picture Placeholder 4"/>
          <p:cNvPicPr>
            <a:picLocks noGrp="1" noChangeAspect="1"/>
          </p:cNvPicPr>
          <p:nvPr>
            <p:ph type="pic" idx="1"/>
          </p:nvPr>
        </p:nvPicPr>
        <p:blipFill>
          <a:blip r:embed="rId2"/>
          <a:srcRect t="19541" b="19541"/>
          <a:stretch>
            <a:fillRect/>
          </a:stretch>
        </p:blipFill>
        <p:spPr>
          <a:prstGeom prst="rect">
            <a:avLst/>
          </a:prstGeom>
        </p:spPr>
      </p:pic>
      <p:sp>
        <p:nvSpPr>
          <p:cNvPr id="4" name="Text Placeholder 3"/>
          <p:cNvSpPr>
            <a:spLocks noGrp="1"/>
          </p:cNvSpPr>
          <p:nvPr>
            <p:ph type="body" sz="half" idx="2"/>
          </p:nvPr>
        </p:nvSpPr>
        <p:spPr>
          <a:xfrm>
            <a:off x="382587" y="2694708"/>
            <a:ext cx="3932237" cy="3811588"/>
          </a:xfrm>
        </p:spPr>
        <p:txBody>
          <a:bodyPr>
            <a:noAutofit/>
          </a:bodyPr>
          <a:lstStyle/>
          <a:p>
            <a:r>
              <a:rPr lang="en-GB" sz="2200" dirty="0">
                <a:latin typeface="Arial Rounded MT Bold" panose="020F0704030504030204" pitchFamily="34" charset="0"/>
              </a:rPr>
              <a:t>This is perhaps the most popular hairstyle for pinup photos and burlesque performers, and epitomizes the bombshell goddess of </a:t>
            </a:r>
            <a:r>
              <a:rPr lang="en-GB" sz="2200" b="1" dirty="0">
                <a:latin typeface="Arial Rounded MT Bold" panose="020F0704030504030204" pitchFamily="34" charset="0"/>
              </a:rPr>
              <a:t>the </a:t>
            </a:r>
            <a:r>
              <a:rPr lang="en-GB" sz="2200" b="1" dirty="0" smtClean="0">
                <a:latin typeface="Arial Rounded MT Bold" panose="020F0704030504030204" pitchFamily="34" charset="0"/>
              </a:rPr>
              <a:t>1960s</a:t>
            </a:r>
            <a:r>
              <a:rPr lang="en-GB" sz="2200" dirty="0">
                <a:latin typeface="Arial Rounded MT Bold" panose="020F0704030504030204" pitchFamily="34" charset="0"/>
              </a:rPr>
              <a:t>. </a:t>
            </a:r>
          </a:p>
        </p:txBody>
      </p:sp>
    </p:spTree>
    <p:extLst>
      <p:ext uri="{BB962C8B-B14F-4D97-AF65-F5344CB8AC3E}">
        <p14:creationId xmlns:p14="http://schemas.microsoft.com/office/powerpoint/2010/main" val="29756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41749" y="358017"/>
            <a:ext cx="4049521" cy="6074281"/>
          </a:xfrm>
          <a:prstGeom prst="rect">
            <a:avLst/>
          </a:prstGeom>
        </p:spPr>
      </p:pic>
      <p:sp>
        <p:nvSpPr>
          <p:cNvPr id="2" name="Title 1"/>
          <p:cNvSpPr>
            <a:spLocks noGrp="1"/>
          </p:cNvSpPr>
          <p:nvPr>
            <p:ph type="title"/>
          </p:nvPr>
        </p:nvSpPr>
        <p:spPr>
          <a:xfrm>
            <a:off x="839788" y="457200"/>
            <a:ext cx="5159230" cy="1600200"/>
          </a:xfrm>
        </p:spPr>
        <p:txBody>
          <a:bodyPr>
            <a:noAutofit/>
          </a:bodyPr>
          <a:lstStyle/>
          <a:p>
            <a:r>
              <a:rPr lang="en-GB" sz="6000" b="1" dirty="0" smtClean="0">
                <a:latin typeface="Candara" panose="020E0502030303020204" pitchFamily="34" charset="0"/>
              </a:rPr>
              <a:t>Disco hair (70s</a:t>
            </a:r>
            <a:endParaRPr lang="en-GB" sz="6000" b="1" dirty="0">
              <a:latin typeface="Candara" panose="020E0502030303020204" pitchFamily="34" charset="0"/>
            </a:endParaRPr>
          </a:p>
        </p:txBody>
      </p:sp>
      <p:sp>
        <p:nvSpPr>
          <p:cNvPr id="4" name="Text Placeholder 3"/>
          <p:cNvSpPr>
            <a:spLocks noGrp="1"/>
          </p:cNvSpPr>
          <p:nvPr>
            <p:ph type="body" sz="half" idx="2"/>
          </p:nvPr>
        </p:nvSpPr>
        <p:spPr>
          <a:xfrm>
            <a:off x="631970" y="2500745"/>
            <a:ext cx="4868285" cy="3811588"/>
          </a:xfrm>
        </p:spPr>
        <p:txBody>
          <a:bodyPr>
            <a:noAutofit/>
          </a:bodyPr>
          <a:lstStyle/>
          <a:p>
            <a:r>
              <a:rPr lang="en-GB" sz="2800" dirty="0">
                <a:latin typeface="Rockwell Condensed" panose="02060603050405020104" pitchFamily="18" charset="0"/>
              </a:rPr>
              <a:t>Disco hair was inspired by both African and Caucasian hair types. Many feverish styles were created by letting tight curls grow haphazardly, while others took hot rollers and a few cans of hair spray to ensure their longevity under the disco </a:t>
            </a:r>
            <a:r>
              <a:rPr lang="en-GB" sz="2800" dirty="0" smtClean="0">
                <a:latin typeface="Rockwell Condensed" panose="02060603050405020104" pitchFamily="18" charset="0"/>
              </a:rPr>
              <a:t>ball.</a:t>
            </a:r>
            <a:endParaRPr lang="en-GB" sz="2800" dirty="0">
              <a:latin typeface="Rockwell Condensed" panose="02060603050405020104" pitchFamily="18" charset="0"/>
            </a:endParaRPr>
          </a:p>
        </p:txBody>
      </p:sp>
    </p:spTree>
    <p:extLst>
      <p:ext uri="{BB962C8B-B14F-4D97-AF65-F5344CB8AC3E}">
        <p14:creationId xmlns:p14="http://schemas.microsoft.com/office/powerpoint/2010/main" val="6804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457200"/>
            <a:ext cx="4425661" cy="1600200"/>
          </a:xfrm>
        </p:spPr>
        <p:txBody>
          <a:bodyPr/>
          <a:lstStyle/>
          <a:p>
            <a:r>
              <a:rPr lang="en-GB" b="1" dirty="0" smtClean="0">
                <a:latin typeface="Arial Narrow" panose="020B0606020202030204" pitchFamily="34" charset="0"/>
              </a:rPr>
              <a:t>The Whale Spout Pony (80s</a:t>
            </a:r>
            <a:endParaRPr lang="en-GB" b="1" dirty="0">
              <a:latin typeface="Arial Narrow" panose="020B0606020202030204" pitchFamily="34" charset="0"/>
            </a:endParaRPr>
          </a:p>
        </p:txBody>
      </p:sp>
      <p:pic>
        <p:nvPicPr>
          <p:cNvPr id="5" name="Picture Placeholder 4"/>
          <p:cNvPicPr>
            <a:picLocks noGrp="1" noChangeAspect="1"/>
          </p:cNvPicPr>
          <p:nvPr>
            <p:ph type="pic" idx="1"/>
          </p:nvPr>
        </p:nvPicPr>
        <p:blipFill>
          <a:blip r:embed="rId2"/>
          <a:srcRect t="20390" b="20390"/>
          <a:stretch>
            <a:fillRect/>
          </a:stretch>
        </p:blipFill>
        <p:spPr>
          <a:prstGeom prst="rect">
            <a:avLst/>
          </a:prstGeom>
        </p:spPr>
      </p:pic>
      <p:sp>
        <p:nvSpPr>
          <p:cNvPr id="4" name="Text Placeholder 3"/>
          <p:cNvSpPr>
            <a:spLocks noGrp="1"/>
          </p:cNvSpPr>
          <p:nvPr>
            <p:ph type="body" sz="half" idx="2"/>
          </p:nvPr>
        </p:nvSpPr>
        <p:spPr>
          <a:xfrm>
            <a:off x="346364" y="2376055"/>
            <a:ext cx="3932237" cy="3811588"/>
          </a:xfrm>
        </p:spPr>
        <p:txBody>
          <a:bodyPr>
            <a:normAutofit/>
          </a:bodyPr>
          <a:lstStyle/>
          <a:p>
            <a:r>
              <a:rPr lang="en-GB" sz="3600" b="1" dirty="0" smtClean="0">
                <a:latin typeface="Arial" panose="020B0604020202020204" pitchFamily="34" charset="0"/>
                <a:cs typeface="Arial" panose="020B0604020202020204" pitchFamily="34" charset="0"/>
              </a:rPr>
              <a:t>The whale spout pony was a very trendy hairstyle in the 1980’s. </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0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ircle(in)">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43662" y="725440"/>
            <a:ext cx="4314825" cy="5400723"/>
          </a:xfrm>
          <a:prstGeom prst="rect">
            <a:avLst/>
          </a:prstGeom>
        </p:spPr>
      </p:pic>
      <p:sp>
        <p:nvSpPr>
          <p:cNvPr id="2" name="Title 1"/>
          <p:cNvSpPr>
            <a:spLocks noGrp="1"/>
          </p:cNvSpPr>
          <p:nvPr>
            <p:ph type="title"/>
          </p:nvPr>
        </p:nvSpPr>
        <p:spPr/>
        <p:txBody>
          <a:bodyPr/>
          <a:lstStyle/>
          <a:p>
            <a:r>
              <a:rPr lang="en-GB" dirty="0" smtClean="0">
                <a:latin typeface="Arial Black" panose="020B0A04020102020204" pitchFamily="34" charset="0"/>
              </a:rPr>
              <a:t>High braids (90s</a:t>
            </a:r>
            <a:endParaRPr lang="en-GB" dirty="0">
              <a:latin typeface="Arial Black" panose="020B0A04020102020204" pitchFamily="34" charset="0"/>
            </a:endParaRPr>
          </a:p>
        </p:txBody>
      </p:sp>
      <p:sp>
        <p:nvSpPr>
          <p:cNvPr id="4" name="Text Placeholder 3"/>
          <p:cNvSpPr>
            <a:spLocks noGrp="1"/>
          </p:cNvSpPr>
          <p:nvPr>
            <p:ph type="body" sz="half" idx="2"/>
          </p:nvPr>
        </p:nvSpPr>
        <p:spPr>
          <a:xfrm>
            <a:off x="839788" y="2314575"/>
            <a:ext cx="3932237" cy="3811588"/>
          </a:xfrm>
        </p:spPr>
        <p:txBody>
          <a:bodyPr>
            <a:noAutofit/>
          </a:bodyPr>
          <a:lstStyle/>
          <a:p>
            <a:r>
              <a:rPr lang="en-GB" sz="3600" dirty="0" smtClean="0">
                <a:latin typeface="Bahnschrift Condensed" panose="020B0502040204020203" pitchFamily="34" charset="0"/>
              </a:rPr>
              <a:t>High braids hairstyle in the 90s were very popular because the actress </a:t>
            </a:r>
            <a:r>
              <a:rPr lang="en-GB" sz="3600" dirty="0">
                <a:latin typeface="Bahnschrift Condensed" panose="020B0502040204020203" pitchFamily="34" charset="0"/>
              </a:rPr>
              <a:t>Janet </a:t>
            </a:r>
            <a:r>
              <a:rPr lang="en-GB" sz="3600" dirty="0" smtClean="0">
                <a:latin typeface="Bahnschrift Condensed" panose="020B0502040204020203" pitchFamily="34" charset="0"/>
              </a:rPr>
              <a:t>Jackson’s wore braids in the movie Poetic Justice. </a:t>
            </a:r>
            <a:endParaRPr lang="en-GB" sz="3600" dirty="0">
              <a:latin typeface="Bahnschrift Condensed" panose="020B0502040204020203" pitchFamily="34" charset="0"/>
            </a:endParaRPr>
          </a:p>
        </p:txBody>
      </p:sp>
    </p:spTree>
    <p:extLst>
      <p:ext uri="{BB962C8B-B14F-4D97-AF65-F5344CB8AC3E}">
        <p14:creationId xmlns:p14="http://schemas.microsoft.com/office/powerpoint/2010/main" val="297552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ahnschrift Condensed" panose="020B0502040204020203" pitchFamily="34" charset="0"/>
              </a:rPr>
              <a:t>Aaliyah Bangs (00S</a:t>
            </a:r>
            <a:endParaRPr lang="en-GB" dirty="0">
              <a:latin typeface="Bahnschrift Condensed" panose="020B0502040204020203" pitchFamily="34" charset="0"/>
            </a:endParaRPr>
          </a:p>
        </p:txBody>
      </p:sp>
      <p:pic>
        <p:nvPicPr>
          <p:cNvPr id="5" name="Picture Placeholder 4"/>
          <p:cNvPicPr>
            <a:picLocks noGrp="1" noChangeAspect="1"/>
          </p:cNvPicPr>
          <p:nvPr>
            <p:ph type="pic" idx="1"/>
          </p:nvPr>
        </p:nvPicPr>
        <p:blipFill>
          <a:blip r:embed="rId2"/>
          <a:srcRect t="17833" b="17833"/>
          <a:stretch>
            <a:fillRect/>
          </a:stretch>
        </p:blipFill>
        <p:spPr>
          <a:prstGeom prst="rect">
            <a:avLst/>
          </a:prstGeom>
        </p:spPr>
      </p:pic>
      <p:sp>
        <p:nvSpPr>
          <p:cNvPr id="4" name="Text Placeholder 3"/>
          <p:cNvSpPr>
            <a:spLocks noGrp="1"/>
          </p:cNvSpPr>
          <p:nvPr>
            <p:ph type="body" sz="half" idx="2"/>
          </p:nvPr>
        </p:nvSpPr>
        <p:spPr/>
        <p:txBody>
          <a:bodyPr>
            <a:normAutofit/>
          </a:bodyPr>
          <a:lstStyle/>
          <a:p>
            <a:r>
              <a:rPr lang="en-GB" sz="3200" i="1" dirty="0" smtClean="0">
                <a:latin typeface="Bahnschrift Light" panose="020B0502040204020203" pitchFamily="34" charset="0"/>
              </a:rPr>
              <a:t>Aaliyah bangs was a hairstyle a person named Aaliyah invented it was a very fashionable hairstyle.</a:t>
            </a:r>
            <a:endParaRPr lang="en-GB" sz="3200" i="1" dirty="0">
              <a:latin typeface="Bahnschrift Light" panose="020B0502040204020203" pitchFamily="34" charset="0"/>
            </a:endParaRPr>
          </a:p>
        </p:txBody>
      </p:sp>
    </p:spTree>
    <p:extLst>
      <p:ext uri="{BB962C8B-B14F-4D97-AF65-F5344CB8AC3E}">
        <p14:creationId xmlns:p14="http://schemas.microsoft.com/office/powerpoint/2010/main" val="4094049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260</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Algerian</vt:lpstr>
      <vt:lpstr>Arial</vt:lpstr>
      <vt:lpstr>Arial Black</vt:lpstr>
      <vt:lpstr>Arial Narrow</vt:lpstr>
      <vt:lpstr>Arial Rounded MT Bold</vt:lpstr>
      <vt:lpstr>Bahnschrift</vt:lpstr>
      <vt:lpstr>Bahnschrift Condensed</vt:lpstr>
      <vt:lpstr>Bahnschrift Light</vt:lpstr>
      <vt:lpstr>Bahnschrift Light Condensed</vt:lpstr>
      <vt:lpstr>Bahnschrift SemiBold</vt:lpstr>
      <vt:lpstr>Calibri</vt:lpstr>
      <vt:lpstr>Calibri Light</vt:lpstr>
      <vt:lpstr>Candara</vt:lpstr>
      <vt:lpstr>Rockwell Condensed</vt:lpstr>
      <vt:lpstr>Office Theme</vt:lpstr>
      <vt:lpstr>Different Popular Hairstyles Through The Decade!</vt:lpstr>
      <vt:lpstr>Classic Finger Curls (30s</vt:lpstr>
      <vt:lpstr>PowerPoint Presentation</vt:lpstr>
      <vt:lpstr>The Bouffant (50s</vt:lpstr>
      <vt:lpstr>The bombshell (60s</vt:lpstr>
      <vt:lpstr>Disco hair (70s</vt:lpstr>
      <vt:lpstr>The Whale Spout Pony (80s</vt:lpstr>
      <vt:lpstr>High braids (90s</vt:lpstr>
      <vt:lpstr>Aaliyah Bangs (00S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Popular Hairstyles Through The Decade!</dc:title>
  <dc:creator>Rockmount Pupil</dc:creator>
  <cp:lastModifiedBy>Rockmount Pupil</cp:lastModifiedBy>
  <cp:revision>8</cp:revision>
  <dcterms:created xsi:type="dcterms:W3CDTF">2021-10-13T13:51:14Z</dcterms:created>
  <dcterms:modified xsi:type="dcterms:W3CDTF">2021-12-07T14:03:07Z</dcterms:modified>
</cp:coreProperties>
</file>